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59" r:id="rId3"/>
    <p:sldId id="268" r:id="rId4"/>
    <p:sldId id="269" r:id="rId5"/>
    <p:sldId id="270" r:id="rId6"/>
    <p:sldId id="260" r:id="rId7"/>
    <p:sldId id="272" r:id="rId8"/>
    <p:sldId id="273" r:id="rId9"/>
    <p:sldId id="265" r:id="rId10"/>
    <p:sldId id="277" r:id="rId11"/>
    <p:sldId id="278" r:id="rId12"/>
    <p:sldId id="267" r:id="rId13"/>
    <p:sldId id="266" r:id="rId14"/>
    <p:sldId id="275" r:id="rId15"/>
    <p:sldId id="276" r:id="rId16"/>
    <p:sldId id="27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66872"/>
  </p:normalViewPr>
  <p:slideViewPr>
    <p:cSldViewPr snapToGrid="0">
      <p:cViewPr varScale="1">
        <p:scale>
          <a:sx n="82" d="100"/>
          <a:sy n="82" d="100"/>
        </p:scale>
        <p:origin x="1672" y="1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In this graph we shows the vaccine rate of each region with more visible measurement.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54472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As we can tell from this concluded graph that the death cases are extremely close to 0 shown at the very bottom of graph, and total test cases has been rising up along with Auckland vaccine number. which implies that the vaccine uptake rate have a strong connection to death rate that shows substantial success during the period, whereas the test cases keep increasing yet vaccine rate went down.</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75695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r>
              <a:rPr lang="ja-JP" altLang="en-US"/>
              <a:t>　</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 used table for quarterly changes in GDP, from January 1987 to June 2022. In order to observe the impact of covid-19 on GDP, I intercepted data from March 2020 to June 2022. </a:t>
            </a:r>
          </a:p>
          <a:p>
            <a:r>
              <a:rPr lang="en-NZ" b="0" i="0" u="none" strike="noStrike" dirty="0">
                <a:solidFill>
                  <a:srgbClr val="050505"/>
                </a:solidFill>
                <a:effectLst/>
                <a:latin typeface="system-ui"/>
              </a:rPr>
              <a:t>As my teammates analysed the impact of covid-19 on agriculture and healthcare, I also compared GDP changes in these industry. </a:t>
            </a:r>
          </a:p>
          <a:p>
            <a:r>
              <a:rPr lang="en-NZ" b="0" i="0" u="none" strike="noStrike" dirty="0">
                <a:solidFill>
                  <a:srgbClr val="050505"/>
                </a:solidFill>
                <a:effectLst/>
                <a:latin typeface="system-ui"/>
              </a:rPr>
              <a:t>As we can see in the graph, health GDP shows a continuous upward trend. Agricultural GDP saw a huge reduction in the first few months of covid-19, which coincided with the start of New Zealand's lockdown After the end of the lockdown in September 2020, agricultural GDP started to grow up until the lockdown started again in August 2021.</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The second graph shows the quarterly percentage change in GDP. As we can see in the graph, from March to July 2020, GDP decreased significantly. During this time, the virus was raging all over the world, and New Zealand went into lockdown. </a:t>
            </a:r>
          </a:p>
          <a:p>
            <a:r>
              <a:rPr lang="en-NZ" b="0" i="0" u="none" strike="noStrike" dirty="0">
                <a:solidFill>
                  <a:srgbClr val="050505"/>
                </a:solidFill>
                <a:effectLst/>
                <a:latin typeface="system-ui"/>
              </a:rPr>
              <a:t>In September 2020, after the lockdown ended, there was a significant increase in GDP. </a:t>
            </a:r>
          </a:p>
          <a:p>
            <a:r>
              <a:rPr lang="en-NZ" b="0" i="0" u="none" strike="noStrike" dirty="0">
                <a:solidFill>
                  <a:srgbClr val="050505"/>
                </a:solidFill>
                <a:effectLst/>
                <a:latin typeface="system-ui"/>
              </a:rPr>
              <a:t>In September 2021, the number of covid-19 cases were rising again, and New Zealand went into a second lockdown. Both total and agricultural GDP declining, until in December 2021. Except of health GDP, which stayed positive through out the pandemic.</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 not think there is a direct relation between number of case and crime rate per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Death-rete in NZ was very low compared to other countries, so it very hard to conclude that vaccination was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COVID had a very influence on agriculture and GDP.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expected, COVID hugely influenced almost every sector in NZ.</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10436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a:t>
            </a:r>
          </a:p>
          <a:p>
            <a:r>
              <a:rPr lang="en-US" dirty="0"/>
              <a:t>We did not have enough time or resources to cover each sector, so we choose 4 topics, which are :</a:t>
            </a:r>
          </a:p>
          <a:p>
            <a:r>
              <a:rPr lang="en-US" dirty="0"/>
              <a:t>Effects of COVID on CRIME RATE, Vaccination and DEATH RATE,  on Agriculture And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 from various resources.</a:t>
            </a:r>
          </a:p>
          <a:p>
            <a:r>
              <a:rPr lang="en-US" dirty="0"/>
              <a:t>there is a lot of data available on COVID but not much on how it affected different sectors.</a:t>
            </a:r>
          </a:p>
          <a:p>
            <a:endParaRPr lang="en-US" dirty="0"/>
          </a:p>
          <a:p>
            <a:r>
              <a:rPr lang="en-US" dirty="0"/>
              <a:t>After getting the data we faced even bigger problem, that our data had no common ground to join the datasets on and was different in date range and values.</a:t>
            </a:r>
          </a:p>
          <a:p>
            <a:r>
              <a:rPr lang="en-US" dirty="0"/>
              <a:t>Even the region boundary for DHB and Police Districts are different.</a:t>
            </a:r>
          </a:p>
          <a:p>
            <a:r>
              <a:rPr lang="en-US" dirty="0"/>
              <a:t>On top of that the regions for all the datasets were different from the GGPLOT NZ Map regions, which means THERE WAS LOTS OF CLEANING TO DO.</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till August 2022, </a:t>
            </a:r>
          </a:p>
          <a:p>
            <a:r>
              <a:rPr lang="en-US" dirty="0"/>
              <a:t>We must say that lockdowns and restrictions were very beneficial, but in 2022 when Govt. decide to lift all the restrictions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biggest question “Effects of COVID on crime rate in New Zealand”. </a:t>
            </a:r>
          </a:p>
          <a:p>
            <a:endParaRPr lang="en-US" dirty="0"/>
          </a:p>
          <a:p>
            <a:r>
              <a:rPr lang="en-US" dirty="0"/>
              <a:t>This graph shows to total number of COVID cases per region in blue,</a:t>
            </a:r>
          </a:p>
          <a:p>
            <a:r>
              <a:rPr lang="en-US" dirty="0"/>
              <a:t>Crime rate before COVID is in green, and the period of data is 2 years before COVID.</a:t>
            </a:r>
          </a:p>
          <a:p>
            <a:r>
              <a:rPr lang="en-US" dirty="0"/>
              <a:t>AND</a:t>
            </a:r>
          </a:p>
          <a:p>
            <a:r>
              <a:rPr lang="en-US" dirty="0"/>
              <a:t>Crime rate During COVID is in RED.</a:t>
            </a:r>
          </a:p>
          <a:p>
            <a:endParaRPr lang="en-US" dirty="0"/>
          </a:p>
          <a:p>
            <a:r>
              <a:rPr lang="en-US" dirty="0"/>
              <a:t>As we can see clearly that CRIME-Rate during COVID increased in every region of the country.</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dig a little deeper to see what types of crimes are on rise.</a:t>
            </a:r>
          </a:p>
          <a:p>
            <a:r>
              <a:rPr lang="en-US" dirty="0"/>
              <a:t>As we can see from the graph, that there are 3 – 4 types of crimes that has seen a significant increases:</a:t>
            </a:r>
          </a:p>
          <a:p>
            <a:endParaRPr lang="en-US" dirty="0"/>
          </a:p>
          <a:p>
            <a:r>
              <a:rPr lang="en-US" dirty="0"/>
              <a:t>Dramatic increase can be seen in Theft, Offences Against Justice Procedures, Traffic Offences </a:t>
            </a:r>
          </a:p>
          <a:p>
            <a:endParaRPr lang="en-US" dirty="0"/>
          </a:p>
          <a:p>
            <a:r>
              <a:rPr lang="en-US" dirty="0"/>
              <a:t>I believe COVID has played a big role in all of this.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This section we are interested is to see if the the death rate was affected vaccine uptake rate, our assumption is that vaccine can directly alleviate covid impact on death rate, we gathered and reproduced the data into the two graphs that show the total number of vaccine uptake by regions. In this graph, it shows Auckland has an exceptionally high vaccine uptake number from beginning to the end, and the number for the rest of regions have risen up between July and October but they have very subtle difference before that.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15" name="Content Placeholder 14" descr="A picture containing chart&#10;&#10;Description automatically generated">
            <a:extLst>
              <a:ext uri="{FF2B5EF4-FFF2-40B4-BE49-F238E27FC236}">
                <a16:creationId xmlns:a16="http://schemas.microsoft.com/office/drawing/2014/main" id="{7531D455-415A-3163-EDF9-A4A55C70E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1563928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7" name="Content Placeholder 6" descr="Chart&#10;&#10;Description automatically generated">
            <a:extLst>
              <a:ext uri="{FF2B5EF4-FFF2-40B4-BE49-F238E27FC236}">
                <a16:creationId xmlns:a16="http://schemas.microsoft.com/office/drawing/2014/main" id="{5CEF94B8-EA0F-234D-0AD3-D18F5CA2D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96" y="528566"/>
            <a:ext cx="12174055" cy="6329433"/>
          </a:xfrm>
        </p:spPr>
      </p:pic>
    </p:spTree>
    <p:extLst>
      <p:ext uri="{BB962C8B-B14F-4D97-AF65-F5344CB8AC3E}">
        <p14:creationId xmlns:p14="http://schemas.microsoft.com/office/powerpoint/2010/main" val="218947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up </a:t>
            </a:r>
          </a:p>
          <a:p>
            <a:r>
              <a:rPr lang="en-US" dirty="0"/>
              <a:t>NZ Economy has suffered </a:t>
            </a:r>
          </a:p>
          <a:p>
            <a:r>
              <a:rPr lang="en-US" dirty="0"/>
              <a:t>NZ Health has suffered </a:t>
            </a:r>
          </a:p>
          <a:p>
            <a:r>
              <a:rPr lang="en-US" dirty="0"/>
              <a:t>Very little growth in Agriculture</a:t>
            </a:r>
          </a:p>
          <a:p>
            <a:endParaRPr lang="en-US" dirty="0"/>
          </a:p>
        </p:txBody>
      </p:sp>
    </p:spTree>
    <p:extLst>
      <p:ext uri="{BB962C8B-B14F-4D97-AF65-F5344CB8AC3E}">
        <p14:creationId xmlns:p14="http://schemas.microsoft.com/office/powerpoint/2010/main" val="82599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10" y="40102"/>
            <a:ext cx="3200400" cy="551242"/>
          </a:xfrm>
        </p:spPr>
        <p:txBody>
          <a:bodyPr>
            <a:normAutofit fontScale="90000"/>
          </a:bodyPr>
          <a:lstStyle/>
          <a:p>
            <a:r>
              <a:rPr lang="en-US" dirty="0">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434591" y="-13641"/>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844899" y="3166451"/>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43415">
            <a:off x="4622253" y="3247131"/>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877544" y="-504909"/>
            <a:ext cx="4924792" cy="3693594"/>
          </a:xfrm>
          <a:prstGeom prst="rect">
            <a:avLst/>
          </a:prstGeom>
          <a:effectLst>
            <a:softEdge rad="139622"/>
          </a:effectLst>
        </p:spPr>
      </p:pic>
      <p:pic>
        <p:nvPicPr>
          <p:cNvPr id="4" name="Content Placeholder 9" descr="A picture containing map&#10;&#10;Description automatically generated">
            <a:extLst>
              <a:ext uri="{FF2B5EF4-FFF2-40B4-BE49-F238E27FC236}">
                <a16:creationId xmlns:a16="http://schemas.microsoft.com/office/drawing/2014/main" id="{9850510D-C268-1050-9670-466B642770C6}"/>
              </a:ext>
            </a:extLst>
          </p:cNvPr>
          <p:cNvPicPr>
            <a:picLocks noChangeAspect="1"/>
          </p:cNvPicPr>
          <p:nvPr/>
        </p:nvPicPr>
        <p:blipFill rotWithShape="1">
          <a:blip r:embed="rId7">
            <a:extLst>
              <a:ext uri="{28A0092B-C50C-407E-A947-70E740481C1C}">
                <a14:useLocalDpi xmlns:a14="http://schemas.microsoft.com/office/drawing/2010/main" val="0"/>
              </a:ext>
            </a:extLst>
          </a:blip>
          <a:srcRect l="26441" t="-1137" r="21651" b="11714"/>
          <a:stretch/>
        </p:blipFill>
        <p:spPr>
          <a:xfrm>
            <a:off x="-1053169" y="1090735"/>
            <a:ext cx="6645432" cy="5884218"/>
          </a:xfrm>
          <a:prstGeom prst="rect">
            <a:avLst/>
          </a:prstGeom>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533241"/>
            <a:ext cx="12188952" cy="6334508"/>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8" name="Content Placeholder 7" descr="Chart, bar chart&#10;&#10;Description automatically generated">
            <a:extLst>
              <a:ext uri="{FF2B5EF4-FFF2-40B4-BE49-F238E27FC236}">
                <a16:creationId xmlns:a16="http://schemas.microsoft.com/office/drawing/2014/main" id="{5729E639-B70C-5867-B53F-076A490DAE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7" name="Content Placeholder 6" descr="Chart, bar chart&#10;&#10;Description automatically generated">
            <a:extLst>
              <a:ext uri="{FF2B5EF4-FFF2-40B4-BE49-F238E27FC236}">
                <a16:creationId xmlns:a16="http://schemas.microsoft.com/office/drawing/2014/main" id="{A7725A24-C847-2273-F33B-DE0959B55B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5336</TotalTime>
  <Words>1362</Words>
  <Application>Microsoft Macintosh PowerPoint</Application>
  <PresentationFormat>Widescreen</PresentationFormat>
  <Paragraphs>141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Vaccine Rate</vt:lpstr>
      <vt:lpstr>Death Rate</vt:lpstr>
      <vt:lpstr>Agriculture</vt:lpstr>
      <vt:lpstr>GDP</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73</cp:revision>
  <dcterms:created xsi:type="dcterms:W3CDTF">2022-10-13T00:08:52Z</dcterms:created>
  <dcterms:modified xsi:type="dcterms:W3CDTF">2022-10-17T09:06:36Z</dcterms:modified>
</cp:coreProperties>
</file>